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4" r:id="rId4"/>
    <p:sldId id="263" r:id="rId5"/>
    <p:sldId id="262" r:id="rId6"/>
    <p:sldId id="261" r:id="rId7"/>
    <p:sldId id="265" r:id="rId8"/>
    <p:sldId id="260" r:id="rId9"/>
    <p:sldId id="259" r:id="rId10"/>
    <p:sldId id="268" r:id="rId11"/>
    <p:sldId id="267" r:id="rId12"/>
    <p:sldId id="271" r:id="rId13"/>
    <p:sldId id="266" r:id="rId14"/>
    <p:sldId id="275" r:id="rId15"/>
    <p:sldId id="274" r:id="rId16"/>
    <p:sldId id="273" r:id="rId17"/>
    <p:sldId id="272" r:id="rId18"/>
    <p:sldId id="276" r:id="rId19"/>
  </p:sldIdLst>
  <p:sldSz cx="12192000" cy="6858000"/>
  <p:notesSz cx="6858000" cy="9144000"/>
  <p:defaultTextStyle>
    <a:defPPr>
      <a:defRPr lang="sl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27AEB2B-EA75-450E-B0D1-63D15B52D5D8}">
          <p14:sldIdLst>
            <p14:sldId id="256"/>
            <p14:sldId id="258"/>
            <p14:sldId id="264"/>
            <p14:sldId id="263"/>
            <p14:sldId id="262"/>
            <p14:sldId id="261"/>
            <p14:sldId id="265"/>
            <p14:sldId id="260"/>
            <p14:sldId id="259"/>
            <p14:sldId id="268"/>
            <p14:sldId id="267"/>
            <p14:sldId id="271"/>
            <p14:sldId id="266"/>
            <p14:sldId id="275"/>
            <p14:sldId id="274"/>
            <p14:sldId id="273"/>
            <p14:sldId id="272"/>
            <p14:sldId id="27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log 2 – poudarek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37DA48-D142-459F-B725-883AA09CA0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08163"/>
            <a:ext cx="9144000" cy="2387600"/>
          </a:xfrm>
        </p:spPr>
        <p:txBody>
          <a:bodyPr anchor="b"/>
          <a:lstStyle>
            <a:lvl1pPr algn="ctr">
              <a:defRPr sz="6000">
                <a:latin typeface="Akko Std Medium" pitchFamily="50" charset="-18"/>
              </a:defRPr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862F308-7DBB-41CE-9832-198BF90F2B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73563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Akko Std Thin" pitchFamily="50" charset="-18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396543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EEC6A-60CA-4544-9D37-63CDCADAE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D36763-D6EC-4070-A7E6-023C7468CC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7434A-1116-4738-945A-008127BB4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2DC3BD-ACD0-432B-8D68-DE69B4D17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9F00F-CC27-4F56-93D1-952C6B0D6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764773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9D3402-88B8-4F25-83A9-E36FB10B9F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C4B7B1-361E-40B6-A631-F21A5C858D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62F828-1E5A-4E87-9771-BB7D20A3A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EFE872-1D9C-4F85-8354-A2A7B867B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64DB87-3896-47E5-AF35-AB586510E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743114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F1BD7-011C-4D86-82FF-FB26BB73A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533400"/>
            <a:ext cx="2305050" cy="1990725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  <a:latin typeface="Akko Std Medium" pitchFamily="50" charset="-18"/>
              </a:defRPr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FCDF3-301F-4D6C-8E25-6BF20FB44D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0850" y="533400"/>
            <a:ext cx="8705850" cy="5848350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4218446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ECF63B-0413-4BBC-A6B5-797631F12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10521950" cy="558799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  <a:latin typeface="Akko Std Medium" pitchFamily="50" charset="-18"/>
              </a:defRPr>
            </a:lvl1pPr>
          </a:lstStyle>
          <a:p>
            <a:r>
              <a:rPr lang="en-US" dirty="0"/>
              <a:t>Click to edit Master title style</a:t>
            </a:r>
            <a:endParaRPr lang="sl-SI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B1404A6-4F13-4A99-A65E-FF6DEF578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890250" cy="4124324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sl-SI" dirty="0"/>
          </a:p>
        </p:txBody>
      </p:sp>
    </p:spTree>
    <p:extLst>
      <p:ext uri="{BB962C8B-B14F-4D97-AF65-F5344CB8AC3E}">
        <p14:creationId xmlns:p14="http://schemas.microsoft.com/office/powerpoint/2010/main" val="287575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C0D1CF-939E-41D9-962B-EED65C9C8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0A31A-8A5F-4795-8FDB-3AC1565D1B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F9D941-C39B-4D19-AFBD-A84C02BBE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B9301D-B7B0-40FC-80CC-7C9500D9B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7AEF0-170F-48C7-8671-8EAE118CE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26690B-FD4B-44AE-B256-17765D1E3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9276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98DF6-2B6A-4F8F-BD79-82981C33D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9094F8-F0DF-4E6C-A9A9-D038E646F6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0CE365-F4EE-4709-808C-3357C87705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561E8F5-F5B6-4301-BC1E-592A7E7A8A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80A1D6-EACF-4C66-BF57-3B9441F531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817AB4F-862E-4041-890E-72CF053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10B306-82AD-40A4-9431-80D6D8E90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F4E7F3-4B6C-42BA-A867-830BBB747C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3654377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1CC3D-C1D3-4F9F-8454-B6FBBAF62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CF7DE-2C4A-4DA3-B351-8365582583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576681-9C36-4A74-97EE-D74E66966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793F57-8643-4AC3-918A-D06BD5EA6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951506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4702986-73D2-403B-A0DD-5172582692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D64045D-63E1-4905-901D-EF34DF6B4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36EB98-595A-4FD0-9D0E-2ADC93563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145610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B5A9C-B73B-4C39-BD32-6A0485D90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F42E5-A295-4082-AD8D-F81BE5497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BBFC03-60EC-430D-9922-B5E8871A0D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AD6123-7C5E-4DAA-AA8C-602B77DBB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558979-45FD-4284-997E-CDBBD899D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6D85CD-77F8-4AC6-9441-B8F673409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0763446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60527-F5E5-47D5-82FE-49A2D0EF1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B7B4AE-950C-4180-9C58-EFD1686A4C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l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DA92EB-14BF-4A92-AA4A-37938B696B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66DF8C-0FC3-418B-BF93-ACB26EE54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417DCB-5807-4E54-9AED-F148BD4D7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l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340F7D-828E-49ED-BC2A-C9CB6574E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2318457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714500-9501-4FE9-9909-35325690C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l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660FA2-E213-4D5B-9681-B0CBC3479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l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015100-B9EF-4480-A8EE-2105FB465A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F0CA72-A9ED-4C44-AA6F-085CA6035664}" type="datetimeFigureOut">
              <a:rPr lang="sl-SI" smtClean="0"/>
              <a:t>8. 06. 2026</a:t>
            </a:fld>
            <a:endParaRPr lang="sl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8CA81D-743F-4570-988E-B7DB309C74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l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FB3BF9-C9B3-4442-AB92-69F38656E4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D0AB82-8D89-44C8-8163-3909C96DEDB7}" type="slidenum">
              <a:rPr lang="sl-SI" smtClean="0"/>
              <a:t>‹#›</a:t>
            </a:fld>
            <a:endParaRPr lang="sl-SI"/>
          </a:p>
        </p:txBody>
      </p:sp>
    </p:spTree>
    <p:extLst>
      <p:ext uri="{BB962C8B-B14F-4D97-AF65-F5344CB8AC3E}">
        <p14:creationId xmlns:p14="http://schemas.microsoft.com/office/powerpoint/2010/main" val="3913809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l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15081B2-8BDC-487D-B39E-04FC85485F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552" y="1436468"/>
            <a:ext cx="11169869" cy="2387600"/>
          </a:xfrm>
        </p:spPr>
        <p:txBody>
          <a:bodyPr>
            <a:normAutofit fontScale="90000"/>
          </a:bodyPr>
          <a:lstStyle/>
          <a:p>
            <a:r>
              <a:rPr lang="sl-SI" sz="4000" b="1" dirty="0">
                <a:solidFill>
                  <a:srgbClr val="00B050"/>
                </a:solidFill>
                <a:latin typeface="Akko Std Medium" pitchFamily="50" charset="-18"/>
              </a:rPr>
              <a:t>REACTIVATION, AGEING AND FISCAL SUSTAINABILITY</a:t>
            </a:r>
            <a:br>
              <a:rPr lang="sl-SI" sz="3200" dirty="0">
                <a:solidFill>
                  <a:srgbClr val="FFC000"/>
                </a:solidFill>
                <a:latin typeface="Akko Std Medium" pitchFamily="50" charset="-18"/>
              </a:rPr>
            </a:b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An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actuarial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and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 GDP-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oriented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perspective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from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Slovenian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long</a:t>
            </a:r>
            <a:r>
              <a:rPr lang="sl-SI" sz="3200" dirty="0">
                <a:solidFill>
                  <a:srgbClr val="00B050"/>
                </a:solidFill>
                <a:latin typeface="Akko Std Medium" pitchFamily="50" charset="-18"/>
              </a:rPr>
              <a:t>-term </a:t>
            </a:r>
            <a:r>
              <a:rPr lang="sl-SI" sz="3200" dirty="0" err="1">
                <a:solidFill>
                  <a:srgbClr val="00B050"/>
                </a:solidFill>
                <a:latin typeface="Akko Std Medium" pitchFamily="50" charset="-18"/>
              </a:rPr>
              <a:t>care</a:t>
            </a:r>
            <a:br>
              <a:rPr lang="sl-SI" sz="3200" dirty="0">
                <a:latin typeface="Akko Std Medium" pitchFamily="50" charset="-18"/>
              </a:rPr>
            </a:br>
            <a:br>
              <a:rPr lang="sl-SI" sz="3200" dirty="0">
                <a:latin typeface="Akko Std Medium" pitchFamily="50" charset="-18"/>
              </a:rPr>
            </a:br>
            <a:r>
              <a:rPr lang="sl-SI" sz="3200" dirty="0" err="1">
                <a:latin typeface="Akko Std Medium" pitchFamily="50" charset="-18"/>
              </a:rPr>
              <a:t>Authors</a:t>
            </a:r>
            <a:r>
              <a:rPr lang="sl-SI" sz="3200" dirty="0">
                <a:latin typeface="Akko Std Medium" pitchFamily="50" charset="-18"/>
              </a:rPr>
              <a:t>: Suzanna Mežnarec-Novosel*,** David Bogataj*,**</a:t>
            </a:r>
          </a:p>
        </p:txBody>
      </p:sp>
      <p:sp>
        <p:nvSpPr>
          <p:cNvPr id="10" name="Subtitle 9">
            <a:extLst>
              <a:ext uri="{FF2B5EF4-FFF2-40B4-BE49-F238E27FC236}">
                <a16:creationId xmlns:a16="http://schemas.microsoft.com/office/drawing/2014/main" id="{DD5D122D-3045-46F2-BCD2-F5E2F6A6C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2247" y="4487863"/>
            <a:ext cx="11477297" cy="1655762"/>
          </a:xfrm>
        </p:spPr>
        <p:txBody>
          <a:bodyPr>
            <a:normAutofit fontScale="92500" lnSpcReduction="10000"/>
          </a:bodyPr>
          <a:lstStyle/>
          <a:p>
            <a:r>
              <a:rPr lang="sl-SI" dirty="0">
                <a:latin typeface="Akko Std Thin" pitchFamily="50" charset="-18"/>
              </a:rPr>
              <a:t>*Alma Mater </a:t>
            </a:r>
            <a:r>
              <a:rPr lang="sl-SI" dirty="0" err="1">
                <a:latin typeface="Akko Std Thin" pitchFamily="50" charset="-18"/>
              </a:rPr>
              <a:t>Europaea</a:t>
            </a:r>
            <a:r>
              <a:rPr lang="sl-SI" dirty="0">
                <a:latin typeface="Akko Std Thin" pitchFamily="50" charset="-18"/>
              </a:rPr>
              <a:t> </a:t>
            </a:r>
            <a:r>
              <a:rPr lang="sl-SI" dirty="0" err="1">
                <a:latin typeface="Akko Std Thin" pitchFamily="50" charset="-18"/>
              </a:rPr>
              <a:t>University</a:t>
            </a:r>
            <a:r>
              <a:rPr lang="sl-SI" dirty="0">
                <a:latin typeface="Akko Std Thin" pitchFamily="50" charset="-18"/>
              </a:rPr>
              <a:t>, Maribor, </a:t>
            </a:r>
            <a:r>
              <a:rPr lang="sl-SI" dirty="0" err="1">
                <a:latin typeface="Akko Std Thin" pitchFamily="50" charset="-18"/>
              </a:rPr>
              <a:t>Slovenia</a:t>
            </a:r>
            <a:r>
              <a:rPr lang="sl-SI" dirty="0">
                <a:latin typeface="Akko Std Thin" pitchFamily="50" charset="-18"/>
              </a:rPr>
              <a:t> </a:t>
            </a:r>
          </a:p>
          <a:p>
            <a:r>
              <a:rPr lang="sl-SI" dirty="0">
                <a:latin typeface="Akko Std Thin" pitchFamily="50" charset="-18"/>
              </a:rPr>
              <a:t>**Institute INRISK, Trebnje, </a:t>
            </a:r>
            <a:r>
              <a:rPr lang="sl-SI" dirty="0" err="1">
                <a:latin typeface="Akko Std Thin" pitchFamily="50" charset="-18"/>
              </a:rPr>
              <a:t>Slovenia</a:t>
            </a:r>
            <a:endParaRPr lang="sl-SI" dirty="0">
              <a:latin typeface="Akko Std Thin" pitchFamily="50" charset="-18"/>
            </a:endParaRPr>
          </a:p>
          <a:p>
            <a:endParaRPr lang="sl-SI" dirty="0">
              <a:latin typeface="Akko Std Thin" pitchFamily="50" charset="-18"/>
            </a:endParaRPr>
          </a:p>
          <a:p>
            <a:r>
              <a:rPr lang="sl-SI" i="1" dirty="0">
                <a:solidFill>
                  <a:srgbClr val="FFC000"/>
                </a:solidFill>
                <a:latin typeface="Akko Std Thin" pitchFamily="50" charset="-18"/>
              </a:rPr>
              <a:t>Conference NEW ECONOMY 2026, </a:t>
            </a:r>
            <a:r>
              <a:rPr lang="pl-PL" i="1" dirty="0">
                <a:solidFill>
                  <a:srgbClr val="FFC000"/>
                </a:solidFill>
                <a:latin typeface="Akko Std Thin" pitchFamily="50" charset="-18"/>
              </a:rPr>
              <a:t>June 11 and 12, Nowy Sącz - Kraków, Poland</a:t>
            </a:r>
          </a:p>
          <a:p>
            <a:endParaRPr lang="sl-SI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08F1161F-6D34-5397-1166-38D6614EE755}"/>
              </a:ext>
            </a:extLst>
          </p:cNvPr>
          <p:cNvSpPr txBox="1"/>
          <p:nvPr/>
        </p:nvSpPr>
        <p:spPr>
          <a:xfrm>
            <a:off x="11575495" y="58334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4497516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3820BE-B846-034C-F19D-9CFCFBE03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57C78E0-4B6F-EA29-3732-7BC01C911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615950"/>
            <a:ext cx="988498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Actuarial present value </a:t>
            </a:r>
            <a:r>
              <a:rPr lang="sl-SI" b="1" dirty="0">
                <a:solidFill>
                  <a:srgbClr val="FFC000"/>
                </a:solidFill>
              </a:rPr>
              <a:t>(APV) </a:t>
            </a:r>
            <a:r>
              <a:rPr lang="en-US" b="1" dirty="0">
                <a:solidFill>
                  <a:srgbClr val="FFC000"/>
                </a:solidFill>
              </a:rPr>
              <a:t>of expected public LTC expenditure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A49C99-B44F-46D9-DB8D-B9427B775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058" y="1672788"/>
            <a:ext cx="11495252" cy="412432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Social value of transitions between care categories due to reactivation for F – 65 years</a:t>
            </a: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A6E06ACA-7DAF-5032-2B4A-BC22461AAC7C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10</a:t>
            </a:r>
          </a:p>
        </p:txBody>
      </p:sp>
      <p:graphicFrame>
        <p:nvGraphicFramePr>
          <p:cNvPr id="3" name="Predmet 2">
            <a:extLst>
              <a:ext uri="{FF2B5EF4-FFF2-40B4-BE49-F238E27FC236}">
                <a16:creationId xmlns:a16="http://schemas.microsoft.com/office/drawing/2014/main" id="{A9A81393-239A-957C-E996-BBB6998634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4069193"/>
              </p:ext>
            </p:extLst>
          </p:nvPr>
        </p:nvGraphicFramePr>
        <p:xfrm>
          <a:off x="3846786" y="4335351"/>
          <a:ext cx="7840449" cy="20117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5970196" imgH="1532466" progId="Word.Document.12">
                  <p:embed/>
                </p:oleObj>
              </mc:Choice>
              <mc:Fallback>
                <p:oleObj name="Document" r:id="rId3" imgW="5970196" imgH="15324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46786" y="4335351"/>
                        <a:ext cx="7840449" cy="20117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66FDDD14-9FD0-6DD5-4958-055BA8B41A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565411"/>
              </p:ext>
            </p:extLst>
          </p:nvPr>
        </p:nvGraphicFramePr>
        <p:xfrm>
          <a:off x="644920" y="1765128"/>
          <a:ext cx="6063309" cy="1971301"/>
        </p:xfrm>
        <a:graphic>
          <a:graphicData uri="http://schemas.openxmlformats.org/drawingml/2006/table">
            <a:tbl>
              <a:tblPr firstRow="1" firstCol="1" bandRow="1"/>
              <a:tblGrid>
                <a:gridCol w="599810">
                  <a:extLst>
                    <a:ext uri="{9D8B030D-6E8A-4147-A177-3AD203B41FA5}">
                      <a16:colId xmlns:a16="http://schemas.microsoft.com/office/drawing/2014/main" val="2759147796"/>
                    </a:ext>
                  </a:extLst>
                </a:gridCol>
                <a:gridCol w="1002627">
                  <a:extLst>
                    <a:ext uri="{9D8B030D-6E8A-4147-A177-3AD203B41FA5}">
                      <a16:colId xmlns:a16="http://schemas.microsoft.com/office/drawing/2014/main" val="3245022937"/>
                    </a:ext>
                  </a:extLst>
                </a:gridCol>
                <a:gridCol w="1475410">
                  <a:extLst>
                    <a:ext uri="{9D8B030D-6E8A-4147-A177-3AD203B41FA5}">
                      <a16:colId xmlns:a16="http://schemas.microsoft.com/office/drawing/2014/main" val="3981669928"/>
                    </a:ext>
                  </a:extLst>
                </a:gridCol>
                <a:gridCol w="866769">
                  <a:extLst>
                    <a:ext uri="{9D8B030D-6E8A-4147-A177-3AD203B41FA5}">
                      <a16:colId xmlns:a16="http://schemas.microsoft.com/office/drawing/2014/main" val="4237357233"/>
                    </a:ext>
                  </a:extLst>
                </a:gridCol>
                <a:gridCol w="2118693">
                  <a:extLst>
                    <a:ext uri="{9D8B030D-6E8A-4147-A177-3AD203B41FA5}">
                      <a16:colId xmlns:a16="http://schemas.microsoft.com/office/drawing/2014/main" val="120865402"/>
                    </a:ext>
                  </a:extLst>
                </a:gridCol>
              </a:tblGrid>
              <a:tr h="7655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Age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APV (65, F)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Care</a:t>
                      </a:r>
                      <a:r>
                        <a:rPr lang="sl-SI" sz="1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Category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Annual expenditure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APV of lifetime public LTC expenditure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7361628"/>
                  </a:ext>
                </a:extLst>
              </a:tr>
              <a:tr h="2411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15,83498508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2.268,00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35.913,74617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5667095"/>
                  </a:ext>
                </a:extLst>
              </a:tr>
              <a:tr h="2411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15,83498508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3.240,00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51.305,35167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671241"/>
                  </a:ext>
                </a:extLst>
              </a:tr>
              <a:tr h="2411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15,83498508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5.184,00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82.088,56268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2909744"/>
                  </a:ext>
                </a:extLst>
              </a:tr>
              <a:tr h="2411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15,83498508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6.156,00</a:t>
                      </a:r>
                      <a:endParaRPr lang="sl-SI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97480,16818</a:t>
                      </a:r>
                      <a:endParaRPr lang="sl-SI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9548409"/>
                  </a:ext>
                </a:extLst>
              </a:tr>
              <a:tr h="24114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15,83498508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7.776,00</a:t>
                      </a:r>
                      <a:endParaRPr lang="sl-SI" sz="1200" kern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buNone/>
                      </a:pPr>
                      <a:r>
                        <a:rPr lang="sl-SI" sz="12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123132,844</a:t>
                      </a:r>
                      <a:endParaRPr lang="sl-SI" sz="1200" kern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772994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362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F38C9D-C9DB-946B-2018-863AC911E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7D09B92-803D-C6F4-884D-FD5032302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sl-SI" b="1" dirty="0">
                <a:solidFill>
                  <a:srgbClr val="FFC000"/>
                </a:solidFill>
              </a:rPr>
              <a:t>Social </a:t>
            </a:r>
            <a:r>
              <a:rPr lang="sl-SI" b="1" dirty="0" err="1">
                <a:solidFill>
                  <a:srgbClr val="FFC000"/>
                </a:solidFill>
              </a:rPr>
              <a:t>value</a:t>
            </a:r>
            <a:r>
              <a:rPr lang="sl-SI" b="1" dirty="0">
                <a:solidFill>
                  <a:srgbClr val="FFC000"/>
                </a:solidFill>
              </a:rPr>
              <a:t> of </a:t>
            </a:r>
            <a:r>
              <a:rPr lang="sl-SI" b="1" dirty="0" err="1">
                <a:solidFill>
                  <a:srgbClr val="FFC000"/>
                </a:solidFill>
              </a:rPr>
              <a:t>reactivation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F98CA5-EF84-0EE7-4F7A-AD546F118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/>
              <a:t>The financial effect of a positive transition is calculated as:</a:t>
            </a:r>
          </a:p>
          <a:p>
            <a:pPr>
              <a:buNone/>
            </a:pPr>
            <a:endParaRPr lang="sl-SI" dirty="0"/>
          </a:p>
          <a:p>
            <a:pPr>
              <a:buNone/>
            </a:pPr>
            <a:r>
              <a:rPr lang="en-US" i="1" dirty="0"/>
              <a:t>Where: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 err="1"/>
              <a:t>SVt</a:t>
            </a:r>
            <a:r>
              <a:rPr lang="en-US" dirty="0"/>
              <a:t> = social value of reactivation generated by transition t,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APV higher care category</a:t>
            </a:r>
            <a:r>
              <a:rPr lang="en-US" dirty="0"/>
              <a:t> = actuarial present value before improvement,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/>
              <a:t>APV lower care category</a:t>
            </a:r>
            <a:r>
              <a:rPr lang="en-US" dirty="0"/>
              <a:t> = actuarial present value after improvement.</a:t>
            </a:r>
          </a:p>
          <a:p>
            <a:pPr>
              <a:buNone/>
            </a:pPr>
            <a:r>
              <a:rPr lang="en-US" dirty="0"/>
              <a:t>This applies only to transitions from higher to lower care categories.</a:t>
            </a: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C08733C8-73C5-7512-9FEB-FE549C70F7E3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11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8E0039B-1C6F-7A6A-917A-705C4E68BA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4337" y="2422748"/>
            <a:ext cx="3245464" cy="470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59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14D0AE-5F32-983F-3530-98FA432A3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510" y="344213"/>
            <a:ext cx="2305050" cy="1990725"/>
          </a:xfrm>
        </p:spPr>
        <p:txBody>
          <a:bodyPr>
            <a:normAutofit/>
          </a:bodyPr>
          <a:lstStyle/>
          <a:p>
            <a:r>
              <a:rPr lang="en-US" sz="2200" b="1" dirty="0">
                <a:solidFill>
                  <a:srgbClr val="FFC000"/>
                </a:solidFill>
              </a:rPr>
              <a:t>Illustrative examples from the </a:t>
            </a:r>
            <a:br>
              <a:rPr lang="sl-SI" sz="2200" b="1" dirty="0">
                <a:solidFill>
                  <a:srgbClr val="FFC000"/>
                </a:solidFill>
              </a:rPr>
            </a:br>
            <a:r>
              <a:rPr lang="en-US" sz="2200" b="1" dirty="0">
                <a:solidFill>
                  <a:srgbClr val="FFC000"/>
                </a:solidFill>
              </a:rPr>
              <a:t>MOST pilot sample</a:t>
            </a:r>
            <a:endParaRPr lang="sl-SI" sz="2200" dirty="0"/>
          </a:p>
        </p:txBody>
      </p:sp>
      <p:pic>
        <p:nvPicPr>
          <p:cNvPr id="4" name="Označba mesta vsebine 3">
            <a:extLst>
              <a:ext uri="{FF2B5EF4-FFF2-40B4-BE49-F238E27FC236}">
                <a16:creationId xmlns:a16="http://schemas.microsoft.com/office/drawing/2014/main" id="{992C42C0-9F8C-8698-9B8A-50639BD0E0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55125" y="132189"/>
            <a:ext cx="7520152" cy="6865796"/>
          </a:xfrm>
          <a:prstGeom prst="rect">
            <a:avLst/>
          </a:prstGeom>
        </p:spPr>
      </p:pic>
      <p:sp>
        <p:nvSpPr>
          <p:cNvPr id="5" name="PoljeZBesedilom 4">
            <a:extLst>
              <a:ext uri="{FF2B5EF4-FFF2-40B4-BE49-F238E27FC236}">
                <a16:creationId xmlns:a16="http://schemas.microsoft.com/office/drawing/2014/main" id="{3DC00F60-6A7F-5AEB-8CD2-3BF4D9E87981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12</a:t>
            </a:r>
          </a:p>
        </p:txBody>
      </p:sp>
      <p:sp>
        <p:nvSpPr>
          <p:cNvPr id="7" name="PoljeZBesedilom 6">
            <a:extLst>
              <a:ext uri="{FF2B5EF4-FFF2-40B4-BE49-F238E27FC236}">
                <a16:creationId xmlns:a16="http://schemas.microsoft.com/office/drawing/2014/main" id="{190C69D9-34E8-1521-B87C-7ED8A7362930}"/>
              </a:ext>
            </a:extLst>
          </p:cNvPr>
          <p:cNvSpPr txBox="1"/>
          <p:nvPr/>
        </p:nvSpPr>
        <p:spPr>
          <a:xfrm>
            <a:off x="84740" y="2641757"/>
            <a:ext cx="609731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N=132 LTC beneficiaries</a:t>
            </a:r>
            <a:endParaRPr lang="sl-SI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-Period: from 16.01.2019 </a:t>
            </a:r>
            <a:endParaRPr lang="sl-SI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to 23.12.2020</a:t>
            </a:r>
            <a:endParaRPr lang="sl-SI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-Adult citizens of the </a:t>
            </a:r>
            <a:endParaRPr lang="sl-SI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Republic of Slovenia</a:t>
            </a:r>
            <a:endParaRPr lang="sl-SI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-Citizens of the </a:t>
            </a:r>
            <a:endParaRPr lang="sl-SI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City Municipality of </a:t>
            </a:r>
            <a:r>
              <a:rPr lang="en-US" dirty="0" err="1">
                <a:solidFill>
                  <a:schemeClr val="bg1"/>
                </a:solidFill>
              </a:rPr>
              <a:t>Krško</a:t>
            </a:r>
            <a:endParaRPr lang="sl-SI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263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430023-F6CA-AF3A-AC9A-81B2C3EC9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FFFF30B-5886-A51A-B0E9-A256A496A4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607" y="403225"/>
            <a:ext cx="9397213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Aggregated positive social values in the MOST sample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861DECDF-56BB-F03B-C0B0-FDF72251963B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13</a:t>
            </a:r>
          </a:p>
        </p:txBody>
      </p:sp>
      <p:pic>
        <p:nvPicPr>
          <p:cNvPr id="9" name="Označba mesta vsebine 8">
            <a:extLst>
              <a:ext uri="{FF2B5EF4-FFF2-40B4-BE49-F238E27FC236}">
                <a16:creationId xmlns:a16="http://schemas.microsoft.com/office/drawing/2014/main" id="{2FFCB52D-700E-2AE7-314F-EEA7E0FA28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84184" y="1379483"/>
            <a:ext cx="7175635" cy="4907121"/>
          </a:xfrm>
          <a:prstGeom prst="rect">
            <a:avLst/>
          </a:prstGeom>
        </p:spPr>
      </p:pic>
      <p:sp>
        <p:nvSpPr>
          <p:cNvPr id="11" name="PoljeZBesedilom 10">
            <a:extLst>
              <a:ext uri="{FF2B5EF4-FFF2-40B4-BE49-F238E27FC236}">
                <a16:creationId xmlns:a16="http://schemas.microsoft.com/office/drawing/2014/main" id="{41F6EB7A-4293-2362-FA29-C0D0A5AECAE0}"/>
              </a:ext>
            </a:extLst>
          </p:cNvPr>
          <p:cNvSpPr txBox="1"/>
          <p:nvPr/>
        </p:nvSpPr>
        <p:spPr>
          <a:xfrm>
            <a:off x="362607" y="2009823"/>
            <a:ext cx="1606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 err="1"/>
              <a:t>Sample</a:t>
            </a:r>
            <a:r>
              <a:rPr lang="sl-SI" dirty="0"/>
              <a:t>: N=132</a:t>
            </a:r>
          </a:p>
        </p:txBody>
      </p:sp>
    </p:spTree>
    <p:extLst>
      <p:ext uri="{BB962C8B-B14F-4D97-AF65-F5344CB8AC3E}">
        <p14:creationId xmlns:p14="http://schemas.microsoft.com/office/powerpoint/2010/main" val="11798676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863ED9-E3A1-67F2-F739-C320B219D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F16462-2EFF-D724-F4FF-78A6EB133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sl-SI" b="1" dirty="0" err="1">
                <a:solidFill>
                  <a:srgbClr val="FFC000"/>
                </a:solidFill>
              </a:rPr>
              <a:t>Methodological</a:t>
            </a:r>
            <a:r>
              <a:rPr lang="sl-SI" b="1" dirty="0">
                <a:solidFill>
                  <a:srgbClr val="FFC000"/>
                </a:solidFill>
              </a:rPr>
              <a:t> </a:t>
            </a:r>
            <a:r>
              <a:rPr lang="sl-SI" b="1" dirty="0" err="1">
                <a:solidFill>
                  <a:srgbClr val="FFC000"/>
                </a:solidFill>
              </a:rPr>
              <a:t>limitations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7736C9-DAA0-1D08-D4B8-46661DCC45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/>
          </a:bodyPr>
          <a:lstStyle/>
          <a:p>
            <a:r>
              <a:rPr lang="en-US" sz="2400" dirty="0"/>
              <a:t>users were not followed over their full remaining lifetime,</a:t>
            </a:r>
          </a:p>
          <a:p>
            <a:r>
              <a:rPr lang="en-US" sz="2400" dirty="0"/>
              <a:t>later life events are unknown,</a:t>
            </a:r>
          </a:p>
          <a:p>
            <a:r>
              <a:rPr lang="en-US" sz="2400" dirty="0"/>
              <a:t>death is not interpreted as social value,</a:t>
            </a:r>
          </a:p>
          <a:p>
            <a:r>
              <a:rPr lang="en-US" sz="2400" dirty="0" err="1"/>
              <a:t>institutionalisation</a:t>
            </a:r>
            <a:r>
              <a:rPr lang="en-US" sz="2400" dirty="0"/>
              <a:t> and other exit pathways are not included in the positive-transition calculation,</a:t>
            </a:r>
          </a:p>
          <a:p>
            <a:r>
              <a:rPr lang="en-US" sz="2400" dirty="0"/>
              <a:t>e-care effects are not evaluated separately,</a:t>
            </a:r>
          </a:p>
          <a:p>
            <a:r>
              <a:rPr lang="en-US" sz="2400" dirty="0"/>
              <a:t>the analysis uses standardized expenditure assumptions.</a:t>
            </a:r>
          </a:p>
          <a:p>
            <a:pPr marL="0" indent="0">
              <a:buNone/>
            </a:pPr>
            <a:endParaRPr lang="sl-SI" sz="24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2600" b="1" dirty="0">
                <a:solidFill>
                  <a:srgbClr val="00B050"/>
                </a:solidFill>
              </a:rPr>
              <a:t>The results are actuarial estimates under a defined model.</a:t>
            </a:r>
          </a:p>
          <a:p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E76ACA91-ACEA-CF93-CCB2-A85667634783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5307225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A9E09F6-3684-DC32-E8BB-49C32E8685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8EDD00C-357B-F3AF-CB64-329763B1F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5368" y="615950"/>
            <a:ext cx="8934320" cy="558799"/>
          </a:xfrm>
        </p:spPr>
        <p:txBody>
          <a:bodyPr>
            <a:normAutofit fontScale="90000"/>
          </a:bodyPr>
          <a:lstStyle/>
          <a:p>
            <a:br>
              <a:rPr lang="sl-SI" b="1" dirty="0">
                <a:solidFill>
                  <a:srgbClr val="FFC000"/>
                </a:solidFill>
              </a:rPr>
            </a:br>
            <a:br>
              <a:rPr lang="sl-SI" b="1" dirty="0">
                <a:solidFill>
                  <a:srgbClr val="FFC000"/>
                </a:solidFill>
              </a:rPr>
            </a:br>
            <a:r>
              <a:rPr lang="en-US" b="1" dirty="0">
                <a:solidFill>
                  <a:srgbClr val="FFC000"/>
                </a:solidFill>
              </a:rPr>
              <a:t>Discussion: from care intervention to fiscal strategy</a:t>
            </a:r>
            <a:r>
              <a:rPr lang="sl-SI" b="1" dirty="0">
                <a:solidFill>
                  <a:srgbClr val="FFC000"/>
                </a:solidFill>
              </a:rPr>
              <a:t>   </a:t>
            </a:r>
            <a:r>
              <a:rPr lang="sl-SI" b="1" dirty="0" err="1">
                <a:solidFill>
                  <a:srgbClr val="FFC000"/>
                </a:solidFill>
              </a:rPr>
              <a:t>Why</a:t>
            </a:r>
            <a:r>
              <a:rPr lang="sl-SI" b="1" dirty="0">
                <a:solidFill>
                  <a:srgbClr val="FFC000"/>
                </a:solidFill>
              </a:rPr>
              <a:t> </a:t>
            </a:r>
            <a:r>
              <a:rPr lang="sl-SI" b="1" dirty="0" err="1">
                <a:solidFill>
                  <a:srgbClr val="FFC000"/>
                </a:solidFill>
              </a:rPr>
              <a:t>this</a:t>
            </a:r>
            <a:r>
              <a:rPr lang="sl-SI" b="1" dirty="0">
                <a:solidFill>
                  <a:srgbClr val="FFC000"/>
                </a:solidFill>
              </a:rPr>
              <a:t> is GDP-</a:t>
            </a:r>
            <a:r>
              <a:rPr lang="sl-SI" b="1" dirty="0" err="1">
                <a:solidFill>
                  <a:srgbClr val="FFC000"/>
                </a:solidFill>
              </a:rPr>
              <a:t>relevant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B9013F-4F9D-3C7A-F8C6-F4B6BDC2B7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/>
          </a:bodyPr>
          <a:lstStyle/>
          <a:p>
            <a:endParaRPr lang="sl-SI" sz="2400" b="1" dirty="0">
              <a:latin typeface="Akko Std Thin" pitchFamily="50" charset="-1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l-SI" sz="2400" b="1" dirty="0">
                <a:solidFill>
                  <a:srgbClr val="00B050"/>
                </a:solidFill>
                <a:latin typeface="Akko Std Thin" pitchFamily="50" charset="-18"/>
              </a:rPr>
              <a:t> </a:t>
            </a:r>
            <a:r>
              <a:rPr lang="en-US" sz="2400" b="1" dirty="0">
                <a:solidFill>
                  <a:srgbClr val="00B050"/>
                </a:solidFill>
                <a:latin typeface="Akko Std Thin" pitchFamily="50" charset="-18"/>
              </a:rPr>
              <a:t>reduce expected lifetime public LTC expenditure per user,</a:t>
            </a:r>
            <a:endParaRPr lang="sl-SI" sz="2400" b="1" dirty="0">
              <a:solidFill>
                <a:srgbClr val="00B050"/>
              </a:solidFill>
              <a:latin typeface="Akko Std Thin" pitchFamily="50" charset="-1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l-SI" sz="2400" b="1" dirty="0">
                <a:solidFill>
                  <a:srgbClr val="FF0000"/>
                </a:solidFill>
                <a:latin typeface="Akko Std Thin" pitchFamily="50" charset="-18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Akko Std Thin" pitchFamily="50" charset="-18"/>
              </a:rPr>
              <a:t>moderate the growth of public LTC expenditure relative to GDP,</a:t>
            </a:r>
            <a:endParaRPr lang="sl-SI" sz="2400" b="1" dirty="0">
              <a:solidFill>
                <a:srgbClr val="FF0000"/>
              </a:solidFill>
              <a:latin typeface="Akko Std Thin" pitchFamily="50" charset="-1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l-SI" sz="2400" b="1" dirty="0">
                <a:solidFill>
                  <a:schemeClr val="accent2"/>
                </a:solidFill>
                <a:latin typeface="Akko Std Thin" pitchFamily="50" charset="-18"/>
              </a:rPr>
              <a:t> </a:t>
            </a:r>
            <a:r>
              <a:rPr lang="en-US" sz="2400" b="1" dirty="0">
                <a:solidFill>
                  <a:schemeClr val="accent2"/>
                </a:solidFill>
                <a:latin typeface="Akko Std Thin" pitchFamily="50" charset="-18"/>
              </a:rPr>
              <a:t>improve fiscal efficiency of public care spending,</a:t>
            </a:r>
            <a:endParaRPr lang="sl-SI" sz="2400" b="1" dirty="0">
              <a:solidFill>
                <a:schemeClr val="accent2"/>
              </a:solidFill>
              <a:latin typeface="Akko Std Thin" pitchFamily="50" charset="-1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l-SI" sz="2400" b="1" dirty="0">
                <a:latin typeface="Akko Std Thin" pitchFamily="50" charset="-18"/>
              </a:rPr>
              <a:t> </a:t>
            </a:r>
            <a:r>
              <a:rPr lang="en-US" sz="2400" b="1" dirty="0">
                <a:latin typeface="Akko Std Thin" pitchFamily="50" charset="-18"/>
              </a:rPr>
              <a:t>reduce or delay demand for more intensive care,</a:t>
            </a:r>
            <a:endParaRPr lang="sl-SI" sz="2400" b="1" dirty="0">
              <a:latin typeface="Akko Std Thin" pitchFamily="50" charset="-18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sl-SI" sz="2400" b="1" dirty="0">
                <a:solidFill>
                  <a:srgbClr val="FFC000"/>
                </a:solidFill>
                <a:latin typeface="Akko Std Thin" pitchFamily="50" charset="-18"/>
              </a:rPr>
              <a:t> </a:t>
            </a:r>
            <a:r>
              <a:rPr lang="en-US" sz="2400" b="1" dirty="0">
                <a:solidFill>
                  <a:srgbClr val="FFC000"/>
                </a:solidFill>
                <a:latin typeface="Akko Std Thin" pitchFamily="50" charset="-18"/>
              </a:rPr>
              <a:t>and ease pressure on the LTC workforce.</a:t>
            </a:r>
            <a:endParaRPr lang="sl-SI" sz="2400" b="1" dirty="0">
              <a:solidFill>
                <a:srgbClr val="FFC000"/>
              </a:solidFill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11D9D86B-B89A-381A-217D-F064BEE7C769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5454067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26E3B3-538E-B6D6-997F-2B4100A23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9339F97-62B2-D089-1ADC-F0A3E2D7A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Discussion: from care intervention to fiscal strategy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6F5506-21BA-B321-8B69-9637065C3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0000"/>
                </a:solidFill>
              </a:rPr>
              <a:t>The model adds an economic layer to the concept of functional ability.</a:t>
            </a:r>
          </a:p>
          <a:p>
            <a:pPr marL="0" indent="0">
              <a:buNone/>
            </a:pPr>
            <a:r>
              <a:rPr lang="en-US" sz="2400" b="1" dirty="0"/>
              <a:t>Functional improvement is valuable because it:</a:t>
            </a:r>
          </a:p>
          <a:p>
            <a:r>
              <a:rPr lang="en-US" sz="2400" dirty="0"/>
              <a:t>supports autonomy</a:t>
            </a:r>
            <a:r>
              <a:rPr lang="en-US" sz="2400" b="1" dirty="0"/>
              <a:t>,</a:t>
            </a:r>
          </a:p>
          <a:p>
            <a:r>
              <a:rPr lang="en-US" sz="2400" dirty="0"/>
              <a:t>improves quality of life,</a:t>
            </a:r>
          </a:p>
          <a:p>
            <a:r>
              <a:rPr lang="en-US" sz="2400" dirty="0"/>
              <a:t>may delay dependency,</a:t>
            </a:r>
          </a:p>
          <a:p>
            <a:r>
              <a:rPr lang="en-US" sz="2400" dirty="0"/>
              <a:t>reduces expected public expenditure,</a:t>
            </a:r>
          </a:p>
          <a:p>
            <a:r>
              <a:rPr lang="en-US" sz="2400" dirty="0"/>
              <a:t>and improves fiscal sustainability.</a:t>
            </a:r>
          </a:p>
          <a:p>
            <a:pPr marL="0" indent="0">
              <a:buNone/>
            </a:pPr>
            <a:r>
              <a:rPr lang="en-US" sz="2600" dirty="0">
                <a:solidFill>
                  <a:srgbClr val="00B050"/>
                </a:solidFill>
              </a:rPr>
              <a:t>Reactivation should therefore be treated as:</a:t>
            </a:r>
            <a:br>
              <a:rPr lang="en-US" sz="2600" dirty="0">
                <a:solidFill>
                  <a:srgbClr val="00B050"/>
                </a:solidFill>
              </a:rPr>
            </a:br>
            <a:r>
              <a:rPr lang="en-US" sz="2600" b="1" dirty="0">
                <a:solidFill>
                  <a:srgbClr val="00B050"/>
                </a:solidFill>
              </a:rPr>
              <a:t>a strategic social investment in ageing societies.</a:t>
            </a:r>
            <a:endParaRPr lang="en-US" sz="26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8A9F4765-9E5B-0789-F26B-CE4FD2D7065C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814691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31C480-2E4F-B13E-99EE-582912F66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27838C-786B-41BE-9429-66FDEBF3D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sl-SI" b="1" dirty="0">
                <a:solidFill>
                  <a:srgbClr val="FFC000"/>
                </a:solidFill>
              </a:rPr>
              <a:t>Conclusion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332E1B-A776-BA75-6178-6F8FEFFD8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2400" dirty="0"/>
              <a:t>The Slovenian MOST pilot shows how repeated functional assessments can be linked to actuarial valuation.</a:t>
            </a:r>
          </a:p>
          <a:p>
            <a:pPr>
              <a:buNone/>
            </a:pPr>
            <a:r>
              <a:rPr lang="en-US" sz="2400" b="1" dirty="0">
                <a:solidFill>
                  <a:srgbClr val="FFC000"/>
                </a:solidFill>
              </a:rPr>
              <a:t>Main conclusions: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FF0000"/>
                </a:solidFill>
              </a:rPr>
              <a:t>LTC categories can be interpreted as fiscal categories.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00B050"/>
                </a:solidFill>
              </a:rPr>
              <a:t>Downward transitions reduce expected lifetime public expenditure.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chemeClr val="accent2"/>
                </a:solidFill>
              </a:rPr>
              <a:t>Reactivation generates measurable positive social value.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dirty="0"/>
              <a:t>The strongest aggregate effects </a:t>
            </a:r>
            <a:r>
              <a:rPr lang="sl-SI" sz="2400" dirty="0"/>
              <a:t> in </a:t>
            </a:r>
            <a:r>
              <a:rPr lang="sl-SI" sz="2400" dirty="0" err="1"/>
              <a:t>the</a:t>
            </a:r>
            <a:r>
              <a:rPr lang="sl-SI" sz="2400" dirty="0"/>
              <a:t> </a:t>
            </a:r>
            <a:r>
              <a:rPr lang="sl-SI" sz="2400" dirty="0" err="1"/>
              <a:t>sample</a:t>
            </a:r>
            <a:r>
              <a:rPr lang="sl-SI" sz="2400" dirty="0"/>
              <a:t> of MOST Project </a:t>
            </a:r>
            <a:r>
              <a:rPr lang="en-US" sz="2400" dirty="0"/>
              <a:t>were observed in transitions from category 3 to category 2.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C00000"/>
                </a:solidFill>
              </a:rPr>
              <a:t>Reactivation is GDP-relevant because it can moderate future LTC expenditure pressures.</a:t>
            </a:r>
          </a:p>
          <a:p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384BFDAD-2237-BB24-DD75-CE5218B885B3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729871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00EC61-8A55-DD71-23AE-31E31BFF5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3214828-66F1-BCD1-4DDD-B7093216E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sl-SI" b="1" dirty="0">
                <a:solidFill>
                  <a:srgbClr val="FFC000"/>
                </a:solidFill>
              </a:rPr>
              <a:t>Future </a:t>
            </a:r>
            <a:r>
              <a:rPr lang="sl-SI" b="1" dirty="0" err="1">
                <a:solidFill>
                  <a:srgbClr val="FFC000"/>
                </a:solidFill>
              </a:rPr>
              <a:t>research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EFE14E-EF0E-16D5-920E-32BF73E4B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/>
              <a:t>Future research should: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C000"/>
                </a:solidFill>
              </a:rPr>
              <a:t>include longer follow-up data,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examine whether positive transitions are maintained over time,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50"/>
                </a:solidFill>
              </a:rPr>
              <a:t>include negative transitions and </a:t>
            </a:r>
            <a:r>
              <a:rPr lang="en-US" dirty="0" err="1">
                <a:solidFill>
                  <a:srgbClr val="00B050"/>
                </a:solidFill>
              </a:rPr>
              <a:t>institutionalisation</a:t>
            </a:r>
            <a:r>
              <a:rPr lang="en-US" dirty="0">
                <a:solidFill>
                  <a:srgbClr val="00B050"/>
                </a:solidFill>
              </a:rPr>
              <a:t>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calculate net fiscal effects,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2"/>
                </a:solidFill>
              </a:rPr>
              <a:t>include broader social outcomes,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FF0000"/>
                </a:solidFill>
              </a:rPr>
              <a:t>and further develop the GDP-relative part of the model.</a:t>
            </a: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115DE989-AA28-8B35-FF26-6BF986589FD1}"/>
              </a:ext>
            </a:extLst>
          </p:cNvPr>
          <p:cNvSpPr txBox="1"/>
          <p:nvPr/>
        </p:nvSpPr>
        <p:spPr>
          <a:xfrm>
            <a:off x="11687235" y="632217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2026670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2AC36EA-779D-4C70-820E-1200EFF4B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283" y="615950"/>
            <a:ext cx="7472855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Why long-term care </a:t>
            </a:r>
            <a:r>
              <a:rPr lang="sl-SI" b="1" dirty="0">
                <a:solidFill>
                  <a:srgbClr val="FFC000"/>
                </a:solidFill>
              </a:rPr>
              <a:t>(LTC) </a:t>
            </a:r>
            <a:br>
              <a:rPr lang="sl-SI" b="1" dirty="0">
                <a:solidFill>
                  <a:srgbClr val="FFC000"/>
                </a:solidFill>
              </a:rPr>
            </a:br>
            <a:r>
              <a:rPr lang="en-US" b="1" dirty="0">
                <a:solidFill>
                  <a:srgbClr val="FFC000"/>
                </a:solidFill>
              </a:rPr>
              <a:t>must be discussed as a fiscal issue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D70670-6659-4C48-BDA5-3FEA37542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424" y="1680670"/>
            <a:ext cx="10697806" cy="412432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B050"/>
                </a:solidFill>
                <a:latin typeface="Akko Std Thin" pitchFamily="50" charset="-18"/>
              </a:rPr>
              <a:t>Long-term care is usually discussed through</a:t>
            </a:r>
            <a:r>
              <a:rPr lang="en-US" sz="2400" dirty="0">
                <a:latin typeface="Akko Std Thin" pitchFamily="50" charset="-18"/>
              </a:rPr>
              <a:t>: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care needs,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service quality,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accessibility,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rights of older people,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dignity and autonomy.</a:t>
            </a:r>
          </a:p>
          <a:p>
            <a:pPr marL="0" indent="0">
              <a:buNone/>
            </a:pPr>
            <a:r>
              <a:rPr lang="sl-SI" sz="2400" dirty="0">
                <a:latin typeface="Akko Std Thin" pitchFamily="50" charset="-18"/>
              </a:rPr>
              <a:t>                   </a:t>
            </a:r>
            <a:r>
              <a:rPr lang="en-US" sz="2400" b="1" dirty="0">
                <a:solidFill>
                  <a:schemeClr val="accent2"/>
                </a:solidFill>
                <a:latin typeface="Akko Std Thin" pitchFamily="50" charset="-18"/>
              </a:rPr>
              <a:t>However, from a public-finance perspective, LTC is also a dynamic expenditure path.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sz="2400" b="1" dirty="0">
                <a:solidFill>
                  <a:srgbClr val="00B050"/>
                </a:solidFill>
                <a:latin typeface="Akko Std Thin" pitchFamily="50" charset="-18"/>
              </a:rPr>
              <a:t>A person’s functional status implies: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a certain care category,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a certain intensity of formal support,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an expected duration of care,</a:t>
            </a: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•	and therefore a future claim on public budgets.</a:t>
            </a:r>
          </a:p>
          <a:p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B80AE323-E5D7-AC95-77BD-2173F0147396}"/>
              </a:ext>
            </a:extLst>
          </p:cNvPr>
          <p:cNvSpPr txBox="1"/>
          <p:nvPr/>
        </p:nvSpPr>
        <p:spPr>
          <a:xfrm>
            <a:off x="11308862" y="637735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18523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55782C-134B-3DD4-8565-18135E033E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9A87EB78-8248-C440-20D7-24E1E5E31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Population ageing and macroeconomic pressure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3A2788-FE1D-1872-C662-7C6D6B14A9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189" y="1537139"/>
            <a:ext cx="11416424" cy="4682357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sz="3100" b="1" dirty="0">
                <a:solidFill>
                  <a:srgbClr val="00B050"/>
                </a:solidFill>
              </a:rPr>
              <a:t>Population ageing creates a dual pressure on LTC systems</a:t>
            </a:r>
            <a:r>
              <a:rPr lang="en-US" sz="3100" dirty="0"/>
              <a:t>:</a:t>
            </a:r>
          </a:p>
          <a:p>
            <a:pPr marL="0" indent="0">
              <a:buNone/>
            </a:pPr>
            <a:r>
              <a:rPr lang="sl-SI" sz="3100" b="1" dirty="0"/>
              <a:t>1. </a:t>
            </a:r>
            <a:r>
              <a:rPr lang="en-US" sz="3100" b="1" dirty="0"/>
              <a:t>Demand for care increases.</a:t>
            </a:r>
          </a:p>
          <a:p>
            <a:pPr marL="0" indent="0">
              <a:buNone/>
            </a:pPr>
            <a:r>
              <a:rPr lang="sl-SI" sz="3100" b="1" dirty="0"/>
              <a:t>2. </a:t>
            </a:r>
            <a:r>
              <a:rPr lang="en-US" sz="3100" b="1" dirty="0"/>
              <a:t>The working-age population and potential GDP growth slow down.</a:t>
            </a:r>
          </a:p>
          <a:p>
            <a:pPr marL="0" indent="0">
              <a:buNone/>
            </a:pPr>
            <a:r>
              <a:rPr lang="sl-SI" sz="3100" b="1" dirty="0">
                <a:solidFill>
                  <a:srgbClr val="00B050"/>
                </a:solidFill>
              </a:rPr>
              <a:t>                     </a:t>
            </a:r>
          </a:p>
          <a:p>
            <a:pPr marL="0" indent="0">
              <a:buNone/>
            </a:pPr>
            <a:r>
              <a:rPr lang="sl-SI" sz="3100" b="1" dirty="0">
                <a:solidFill>
                  <a:srgbClr val="00B050"/>
                </a:solidFill>
              </a:rPr>
              <a:t> </a:t>
            </a:r>
            <a:r>
              <a:rPr lang="en-US" sz="3100" b="1" dirty="0">
                <a:solidFill>
                  <a:srgbClr val="00B050"/>
                </a:solidFill>
              </a:rPr>
              <a:t>In Slovenia and other European countries, this creates pressure on:</a:t>
            </a:r>
          </a:p>
          <a:p>
            <a:r>
              <a:rPr lang="en-US" sz="3100" b="1" dirty="0">
                <a:solidFill>
                  <a:srgbClr val="FFC000"/>
                </a:solidFill>
              </a:rPr>
              <a:t>public expenditure,</a:t>
            </a:r>
          </a:p>
          <a:p>
            <a:r>
              <a:rPr lang="en-US" sz="3100" b="1" dirty="0">
                <a:solidFill>
                  <a:srgbClr val="FFC000"/>
                </a:solidFill>
              </a:rPr>
              <a:t>care workforce availability,</a:t>
            </a:r>
          </a:p>
          <a:p>
            <a:r>
              <a:rPr lang="en-US" sz="3100" b="1" dirty="0">
                <a:solidFill>
                  <a:srgbClr val="FFC000"/>
                </a:solidFill>
              </a:rPr>
              <a:t>sustainability of social protection systems,</a:t>
            </a:r>
          </a:p>
          <a:p>
            <a:r>
              <a:rPr lang="en-US" sz="3100" b="1" dirty="0">
                <a:solidFill>
                  <a:srgbClr val="FFC000"/>
                </a:solidFill>
              </a:rPr>
              <a:t>the capacity to finance age-related spending</a:t>
            </a:r>
            <a:endParaRPr lang="sl-SI" sz="3100" b="1" dirty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sl-SI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sl-SI" dirty="0"/>
              <a:t>                                        </a:t>
            </a:r>
            <a:r>
              <a:rPr lang="en-US" b="1" dirty="0"/>
              <a:t>The key question</a:t>
            </a:r>
            <a:r>
              <a:rPr lang="sl-SI" b="1" dirty="0"/>
              <a:t>s - </a:t>
            </a:r>
            <a:r>
              <a:rPr lang="en-US" b="1" dirty="0"/>
              <a:t>not only:</a:t>
            </a:r>
            <a:r>
              <a:rPr lang="sl-SI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How much does care cost today?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l-SI" dirty="0"/>
              <a:t>                            </a:t>
            </a:r>
            <a:r>
              <a:rPr lang="en-US" b="1" dirty="0"/>
              <a:t>But also:</a:t>
            </a:r>
            <a:r>
              <a:rPr lang="sl-SI" b="1" dirty="0"/>
              <a:t> </a:t>
            </a:r>
            <a:r>
              <a:rPr lang="en-US" b="1" dirty="0">
                <a:solidFill>
                  <a:srgbClr val="FF0000"/>
                </a:solidFill>
              </a:rPr>
              <a:t>How can care interventions change future expenditure trajectories?</a:t>
            </a:r>
            <a:endParaRPr lang="en-US" dirty="0">
              <a:solidFill>
                <a:srgbClr val="FF0000"/>
              </a:solidFill>
            </a:endParaRPr>
          </a:p>
          <a:p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81398736-9F67-0D76-3961-326B854BE85F}"/>
              </a:ext>
            </a:extLst>
          </p:cNvPr>
          <p:cNvSpPr txBox="1"/>
          <p:nvPr/>
        </p:nvSpPr>
        <p:spPr>
          <a:xfrm>
            <a:off x="11308862" y="63773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6819782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F4C7DC-85D7-3576-0898-8C82300B74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D20ACD-3968-196C-6B4B-0F7A622E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Reactivation as an economic concept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37199C-81DD-2E3C-FF48-2AB7B30310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776" y="1822561"/>
            <a:ext cx="10697806" cy="4124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B050"/>
                </a:solidFill>
              </a:rPr>
              <a:t>Reactivation aims to:</a:t>
            </a:r>
          </a:p>
          <a:p>
            <a:r>
              <a:rPr lang="en-US" sz="2400" dirty="0"/>
              <a:t>maintain or improve functional abilities,</a:t>
            </a:r>
          </a:p>
          <a:p>
            <a:r>
              <a:rPr lang="en-US" sz="2400" dirty="0"/>
              <a:t>reduce dependency,</a:t>
            </a:r>
          </a:p>
          <a:p>
            <a:r>
              <a:rPr lang="en-US" sz="2400" dirty="0"/>
              <a:t>support autonomy at home,</a:t>
            </a:r>
          </a:p>
          <a:p>
            <a:r>
              <a:rPr lang="en-US" sz="2400" dirty="0"/>
              <a:t>delay deterioration,</a:t>
            </a:r>
          </a:p>
          <a:p>
            <a:r>
              <a:rPr lang="en-US" sz="2400" dirty="0"/>
              <a:t>and prevent or postpone the need for more intensive care.</a:t>
            </a:r>
          </a:p>
          <a:p>
            <a:pPr marL="0" indent="0" algn="ctr">
              <a:buNone/>
            </a:pPr>
            <a:r>
              <a:rPr lang="en-US" sz="2400" b="1" dirty="0"/>
              <a:t>In this paper, reactivation is interpreted as:</a:t>
            </a:r>
            <a:br>
              <a:rPr lang="en-US" sz="2400" b="1" dirty="0"/>
            </a:br>
            <a:r>
              <a:rPr lang="en-US" sz="2400" b="1" dirty="0">
                <a:solidFill>
                  <a:schemeClr val="accent2"/>
                </a:solidFill>
              </a:rPr>
              <a:t>an intervention that can change the expected lifetime public expenditure path of a long-term care user.</a:t>
            </a:r>
            <a:endParaRPr lang="en-US" sz="2400" dirty="0">
              <a:solidFill>
                <a:schemeClr val="accent2"/>
              </a:solidFill>
            </a:endParaRPr>
          </a:p>
          <a:p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6488DD29-6E05-7A4C-44C3-7955ABA39A1C}"/>
              </a:ext>
            </a:extLst>
          </p:cNvPr>
          <p:cNvSpPr txBox="1"/>
          <p:nvPr/>
        </p:nvSpPr>
        <p:spPr>
          <a:xfrm>
            <a:off x="11308862" y="63773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6743819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251ED0-0813-22BD-80F1-A94D4C3B2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76213F-A6AF-0537-B375-674977C9F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Slovenian LTC reform and the MOST pilot project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FBEB8D4-31A3-5594-8E0F-4C595149E8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410" y="1631731"/>
            <a:ext cx="10697806" cy="482304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Before the statutory LTC system, Slovenian </a:t>
            </a:r>
            <a:r>
              <a:rPr lang="sl-SI" sz="2400" dirty="0">
                <a:latin typeface="Akko Std Thin" pitchFamily="50" charset="-18"/>
              </a:rPr>
              <a:t>LTC</a:t>
            </a:r>
            <a:r>
              <a:rPr lang="en-US" sz="2400" dirty="0">
                <a:latin typeface="Akko Std Thin" pitchFamily="50" charset="-18"/>
              </a:rPr>
              <a:t>was fragmented across several systems.</a:t>
            </a: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The MOST pilot project in </a:t>
            </a:r>
            <a:r>
              <a:rPr lang="en-US" sz="2400" dirty="0" err="1">
                <a:latin typeface="Akko Std Thin" pitchFamily="50" charset="-18"/>
              </a:rPr>
              <a:t>Krško</a:t>
            </a:r>
            <a:r>
              <a:rPr lang="en-US" sz="2400" dirty="0">
                <a:latin typeface="Akko Std Thin" pitchFamily="50" charset="-18"/>
              </a:rPr>
              <a:t> tested integrated home-based LTC, including:</a:t>
            </a:r>
            <a:endParaRPr lang="sl-SI" sz="2400" dirty="0">
              <a:latin typeface="Akko Std Thin" pitchFamily="50" charset="-18"/>
            </a:endParaRPr>
          </a:p>
          <a:p>
            <a:r>
              <a:rPr lang="en-US" sz="2400" b="1" dirty="0">
                <a:solidFill>
                  <a:srgbClr val="00B050"/>
                </a:solidFill>
              </a:rPr>
              <a:t>a single-entry point,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eligibility assessment,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person-</a:t>
            </a:r>
            <a:r>
              <a:rPr lang="en-US" sz="2400" b="1" dirty="0" err="1">
                <a:solidFill>
                  <a:srgbClr val="00B050"/>
                </a:solidFill>
              </a:rPr>
              <a:t>centred</a:t>
            </a:r>
            <a:r>
              <a:rPr lang="en-US" sz="2400" b="1" dirty="0">
                <a:solidFill>
                  <a:srgbClr val="00B050"/>
                </a:solidFill>
              </a:rPr>
              <a:t> planning,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coordination between health and social services,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services to maintain independence,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e-care,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and support for users in the home environment.</a:t>
            </a:r>
          </a:p>
          <a:p>
            <a:pPr marL="0" indent="0">
              <a:buNone/>
            </a:pPr>
            <a:endParaRPr lang="sl-SI" sz="2400" dirty="0"/>
          </a:p>
          <a:p>
            <a:pPr marL="0" indent="0">
              <a:buNone/>
            </a:pPr>
            <a:r>
              <a:rPr lang="en-US" sz="2400" dirty="0"/>
              <a:t>The MOST pilot was implemented from January 2019 to December 2020.</a:t>
            </a: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73501210-1E72-B4E0-A2E2-7F2267AB7DD5}"/>
              </a:ext>
            </a:extLst>
          </p:cNvPr>
          <p:cNvSpPr txBox="1"/>
          <p:nvPr/>
        </p:nvSpPr>
        <p:spPr>
          <a:xfrm>
            <a:off x="11308862" y="63773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811045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3EC6CE-BAA9-22C0-C073-AF4C8D80E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3A247C-0362-0534-1CEC-09E8D6422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From standard home care to integrated LTC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AE8DAF-D1E2-EBF3-4B4B-0AA14234FE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645" y="1657023"/>
            <a:ext cx="10697806" cy="4124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l-SI" sz="2400" dirty="0">
                <a:latin typeface="Akko Std Thin" pitchFamily="50" charset="-18"/>
              </a:rPr>
              <a:t>     </a:t>
            </a:r>
            <a:r>
              <a:rPr lang="en-US" sz="2400" dirty="0">
                <a:latin typeface="Akko Std Thin" pitchFamily="50" charset="-18"/>
              </a:rPr>
              <a:t>The integrated MOST model differed from standard home care in several ways:</a:t>
            </a: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DF2E0F52-231B-D475-813D-FD504C43360C}"/>
              </a:ext>
            </a:extLst>
          </p:cNvPr>
          <p:cNvSpPr txBox="1"/>
          <p:nvPr/>
        </p:nvSpPr>
        <p:spPr>
          <a:xfrm>
            <a:off x="11308862" y="63773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6</a:t>
            </a:r>
          </a:p>
        </p:txBody>
      </p:sp>
      <p:pic>
        <p:nvPicPr>
          <p:cNvPr id="22" name="Slika 21">
            <a:extLst>
              <a:ext uri="{FF2B5EF4-FFF2-40B4-BE49-F238E27FC236}">
                <a16:creationId xmlns:a16="http://schemas.microsoft.com/office/drawing/2014/main" id="{A641FA8A-258C-376D-49D1-B5B285C3F4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585" y="2182956"/>
            <a:ext cx="8439077" cy="409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227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306C08-1CE5-F836-4DD6-220AF9A71A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9B3DC35-19E4-8FE4-E118-CEE1A5DEE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Care categories as fiscal categories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4ACFAC-1BF6-3256-2905-D2DA9C6F3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007" y="1686909"/>
            <a:ext cx="11634952" cy="435128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dirty="0"/>
              <a:t>The NBA-SLO assessment translated functional abilities into LTC categories</a:t>
            </a:r>
            <a:r>
              <a:rPr lang="sl-SI" sz="2400" dirty="0"/>
              <a:t> i</a:t>
            </a:r>
            <a:r>
              <a:rPr lang="en-US" sz="2400" dirty="0"/>
              <a:t>n the model:</a:t>
            </a:r>
          </a:p>
          <a:p>
            <a:r>
              <a:rPr lang="en-US" sz="2400" dirty="0"/>
              <a:t>category 0 = no formal LTC required,</a:t>
            </a:r>
          </a:p>
          <a:p>
            <a:r>
              <a:rPr lang="en-US" sz="2400" dirty="0"/>
              <a:t>categories 1–5 = increasing levels of dependency and care need,</a:t>
            </a:r>
            <a:endParaRPr lang="sl-SI" sz="2400" dirty="0"/>
          </a:p>
          <a:p>
            <a:r>
              <a:rPr lang="sl-SI" sz="2400" dirty="0"/>
              <a:t>Category 6 = </a:t>
            </a:r>
            <a:r>
              <a:rPr lang="sl-SI" sz="2400" dirty="0" err="1"/>
              <a:t>absorbing</a:t>
            </a:r>
            <a:r>
              <a:rPr lang="sl-SI" sz="2400" dirty="0"/>
              <a:t> </a:t>
            </a:r>
            <a:r>
              <a:rPr lang="sl-SI" sz="2400" dirty="0" err="1"/>
              <a:t>state</a:t>
            </a:r>
            <a:r>
              <a:rPr lang="sl-SI" sz="2400" dirty="0"/>
              <a:t> </a:t>
            </a:r>
            <a:endParaRPr lang="en-US" sz="2400" dirty="0"/>
          </a:p>
          <a:p>
            <a:r>
              <a:rPr lang="en-US" sz="2400" dirty="0"/>
              <a:t>higher categories imply higher expected public expenditure.</a:t>
            </a:r>
          </a:p>
          <a:p>
            <a:pPr marL="0" indent="0">
              <a:buNone/>
            </a:pPr>
            <a:r>
              <a:rPr lang="en-US" sz="2400" dirty="0"/>
              <a:t>Therefore, care categories are not only administrative categories.</a:t>
            </a:r>
            <a:br>
              <a:rPr lang="en-US" sz="2400" dirty="0"/>
            </a:br>
            <a:r>
              <a:rPr lang="en-US" sz="2400" dirty="0"/>
              <a:t>They are also </a:t>
            </a:r>
            <a:r>
              <a:rPr lang="en-US" sz="2400" b="1" dirty="0"/>
              <a:t>fiscal categories</a:t>
            </a:r>
            <a:r>
              <a:rPr lang="en-US" sz="2400" dirty="0"/>
              <a:t>.</a:t>
            </a:r>
          </a:p>
          <a:p>
            <a:r>
              <a:rPr lang="en-US" sz="2400" dirty="0"/>
              <a:t>A downward transition means:</a:t>
            </a:r>
          </a:p>
          <a:p>
            <a:r>
              <a:rPr lang="en-US" sz="2400" dirty="0"/>
              <a:t>lower assessed care needs,</a:t>
            </a:r>
          </a:p>
          <a:p>
            <a:r>
              <a:rPr lang="en-US" sz="2400" dirty="0"/>
              <a:t>lower service intensity,</a:t>
            </a:r>
          </a:p>
          <a:p>
            <a:r>
              <a:rPr lang="en-US" sz="2400" dirty="0"/>
              <a:t>and lower expected lifetime public expenditure.</a:t>
            </a: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F00B4096-53E1-D5C3-D173-F9C3912EBE9B}"/>
              </a:ext>
            </a:extLst>
          </p:cNvPr>
          <p:cNvSpPr txBox="1"/>
          <p:nvPr/>
        </p:nvSpPr>
        <p:spPr>
          <a:xfrm>
            <a:off x="11710883" y="635671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7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3055E2DE-00CE-5D2E-9A66-01BDDE42D2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0360" y="3240625"/>
            <a:ext cx="3429297" cy="769687"/>
          </a:xfrm>
          <a:prstGeom prst="rect">
            <a:avLst/>
          </a:prstGeom>
        </p:spPr>
      </p:pic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46DB8377-C1A2-C0AB-F0C2-5F83D9C4DF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67665"/>
              </p:ext>
            </p:extLst>
          </p:nvPr>
        </p:nvGraphicFramePr>
        <p:xfrm>
          <a:off x="7173310" y="4084139"/>
          <a:ext cx="4846350" cy="2678938"/>
        </p:xfrm>
        <a:graphic>
          <a:graphicData uri="http://schemas.openxmlformats.org/drawingml/2006/table">
            <a:tbl>
              <a:tblPr firstRow="1" firstCol="1" bandRow="1"/>
              <a:tblGrid>
                <a:gridCol w="822279">
                  <a:extLst>
                    <a:ext uri="{9D8B030D-6E8A-4147-A177-3AD203B41FA5}">
                      <a16:colId xmlns:a16="http://schemas.microsoft.com/office/drawing/2014/main" val="4271549232"/>
                    </a:ext>
                  </a:extLst>
                </a:gridCol>
                <a:gridCol w="534511">
                  <a:extLst>
                    <a:ext uri="{9D8B030D-6E8A-4147-A177-3AD203B41FA5}">
                      <a16:colId xmlns:a16="http://schemas.microsoft.com/office/drawing/2014/main" val="2354006423"/>
                    </a:ext>
                  </a:extLst>
                </a:gridCol>
                <a:gridCol w="581398">
                  <a:extLst>
                    <a:ext uri="{9D8B030D-6E8A-4147-A177-3AD203B41FA5}">
                      <a16:colId xmlns:a16="http://schemas.microsoft.com/office/drawing/2014/main" val="1802947678"/>
                    </a:ext>
                  </a:extLst>
                </a:gridCol>
                <a:gridCol w="581398">
                  <a:extLst>
                    <a:ext uri="{9D8B030D-6E8A-4147-A177-3AD203B41FA5}">
                      <a16:colId xmlns:a16="http://schemas.microsoft.com/office/drawing/2014/main" val="661764666"/>
                    </a:ext>
                  </a:extLst>
                </a:gridCol>
                <a:gridCol w="581398">
                  <a:extLst>
                    <a:ext uri="{9D8B030D-6E8A-4147-A177-3AD203B41FA5}">
                      <a16:colId xmlns:a16="http://schemas.microsoft.com/office/drawing/2014/main" val="885637794"/>
                    </a:ext>
                  </a:extLst>
                </a:gridCol>
                <a:gridCol w="581984">
                  <a:extLst>
                    <a:ext uri="{9D8B030D-6E8A-4147-A177-3AD203B41FA5}">
                      <a16:colId xmlns:a16="http://schemas.microsoft.com/office/drawing/2014/main" val="1879591286"/>
                    </a:ext>
                  </a:extLst>
                </a:gridCol>
                <a:gridCol w="581984">
                  <a:extLst>
                    <a:ext uri="{9D8B030D-6E8A-4147-A177-3AD203B41FA5}">
                      <a16:colId xmlns:a16="http://schemas.microsoft.com/office/drawing/2014/main" val="3001684533"/>
                    </a:ext>
                  </a:extLst>
                </a:gridCol>
                <a:gridCol w="581398">
                  <a:extLst>
                    <a:ext uri="{9D8B030D-6E8A-4147-A177-3AD203B41FA5}">
                      <a16:colId xmlns:a16="http://schemas.microsoft.com/office/drawing/2014/main" val="140382094"/>
                    </a:ext>
                  </a:extLst>
                </a:gridCol>
              </a:tblGrid>
              <a:tr h="41211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000" ker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CareCategory upon entry into LTC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000" b="1" ker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sl-SI" sz="1000" ker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-dont need LTC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000" ker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Ability and capability statuses after second/subsequent assessments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000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369288"/>
                  </a:ext>
                </a:extLst>
              </a:tr>
              <a:tr h="73660">
                <a:tc vMerge="1">
                  <a:txBody>
                    <a:bodyPr/>
                    <a:lstStyle/>
                    <a:p>
                      <a:endParaRPr lang="sl-SI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49585963"/>
                  </a:ext>
                </a:extLst>
              </a:tr>
              <a:tr h="34925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6537956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167486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7314936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0272424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00891"/>
                  </a:ext>
                </a:extLst>
              </a:tr>
              <a:tr h="312420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sl-SI" sz="14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sl-SI" sz="12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020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88438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777A041-C46E-BBC1-6E49-29D75E63C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903809-446B-0C6C-0E6B-B97072905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Methodological logic of the study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1DB186-2BAE-B256-C4A9-65658E345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5500" y="1838326"/>
            <a:ext cx="10697806" cy="41243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sl-SI" dirty="0"/>
              <a:t>                           </a:t>
            </a:r>
            <a:r>
              <a:rPr lang="en-US" dirty="0"/>
              <a:t>The methodology consists of four steps:</a:t>
            </a:r>
          </a:p>
          <a:p>
            <a:pPr>
              <a:buFont typeface="+mj-lt"/>
              <a:buAutoNum type="arabicPeriod"/>
            </a:pPr>
            <a:r>
              <a:rPr lang="en-US" b="1" dirty="0">
                <a:solidFill>
                  <a:srgbClr val="FFC000"/>
                </a:solidFill>
              </a:rPr>
              <a:t>Defining annual public expenditure by LTC category.</a:t>
            </a:r>
          </a:p>
          <a:p>
            <a:pPr>
              <a:buFont typeface="+mj-lt"/>
              <a:buAutoNum type="arabicPeriod"/>
            </a:pPr>
            <a:r>
              <a:rPr lang="en-US" b="1" dirty="0">
                <a:solidFill>
                  <a:srgbClr val="00B050"/>
                </a:solidFill>
              </a:rPr>
              <a:t>Calculating the actuarial present value of expected lifetime LTC expenditure.</a:t>
            </a:r>
          </a:p>
          <a:p>
            <a:pPr>
              <a:buFont typeface="+mj-lt"/>
              <a:buAutoNum type="arabicPeriod"/>
            </a:pPr>
            <a:r>
              <a:rPr lang="en-US" b="1" dirty="0">
                <a:solidFill>
                  <a:srgbClr val="FF0000"/>
                </a:solidFill>
              </a:rPr>
              <a:t>Calculating the social value of positive transitions.</a:t>
            </a:r>
          </a:p>
          <a:p>
            <a:pPr algn="ctr">
              <a:buNone/>
            </a:pPr>
            <a:r>
              <a:rPr lang="en-US" dirty="0"/>
              <a:t>Only transitions from a higher to a lower care category are interpreted </a:t>
            </a:r>
            <a:r>
              <a:rPr lang="sl-SI" dirty="0"/>
              <a:t> </a:t>
            </a:r>
            <a:r>
              <a:rPr lang="en-US" dirty="0"/>
              <a:t>as reactivation-related positive transitions.</a:t>
            </a:r>
            <a:endParaRPr lang="sl-SI" dirty="0"/>
          </a:p>
          <a:p>
            <a:pPr>
              <a:buNone/>
            </a:pPr>
            <a:r>
              <a:rPr lang="sl-SI" b="1" dirty="0">
                <a:solidFill>
                  <a:srgbClr val="FF0000"/>
                </a:solidFill>
              </a:rPr>
              <a:t>4. Calculation GDP-</a:t>
            </a:r>
            <a:r>
              <a:rPr lang="sl-SI" b="1" dirty="0" err="1">
                <a:solidFill>
                  <a:srgbClr val="FF0000"/>
                </a:solidFill>
              </a:rPr>
              <a:t>relative</a:t>
            </a:r>
            <a:r>
              <a:rPr lang="sl-SI" b="1" dirty="0">
                <a:solidFill>
                  <a:srgbClr val="FF0000"/>
                </a:solidFill>
              </a:rPr>
              <a:t> </a:t>
            </a:r>
            <a:r>
              <a:rPr lang="sl-SI" b="1" dirty="0" err="1">
                <a:solidFill>
                  <a:srgbClr val="FF0000"/>
                </a:solidFill>
              </a:rPr>
              <a:t>fiscal</a:t>
            </a:r>
            <a:r>
              <a:rPr lang="sl-SI" b="1" dirty="0">
                <a:solidFill>
                  <a:srgbClr val="FF0000"/>
                </a:solidFill>
              </a:rPr>
              <a:t> relevance</a:t>
            </a:r>
            <a:endParaRPr lang="en-US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82537CD8-67A2-98D3-E570-4C1CA365D8A8}"/>
              </a:ext>
            </a:extLst>
          </p:cNvPr>
          <p:cNvSpPr txBox="1"/>
          <p:nvPr/>
        </p:nvSpPr>
        <p:spPr>
          <a:xfrm>
            <a:off x="11308862" y="63773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938272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7F8ECD-76B7-DEB1-FA02-E35C6DEC99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409256-5F69-9F0C-9956-67D1247A3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403225"/>
            <a:ext cx="8934320" cy="558799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Annual public expenditure by care category</a:t>
            </a:r>
            <a:endParaRPr lang="sl-SI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2D1A733-E5C8-7F49-E9D4-8599B6ABF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7355" y="1657022"/>
            <a:ext cx="10697806" cy="41243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Akko Std Thin" pitchFamily="50" charset="-18"/>
              </a:rPr>
              <a:t>The calculation uses the scope of hours from the 2018 public call and an hourly service price of EUR 27.00.</a:t>
            </a:r>
            <a:endParaRPr lang="sl-SI" sz="2400" dirty="0">
              <a:latin typeface="Akko Std Thin" pitchFamily="50" charset="-18"/>
            </a:endParaRPr>
          </a:p>
          <a:p>
            <a:pPr marL="0" indent="0">
              <a:buNone/>
            </a:pPr>
            <a:endParaRPr lang="sl-SI" sz="2400" dirty="0">
              <a:latin typeface="Akko Std Thin" pitchFamily="50" charset="-18"/>
            </a:endParaRPr>
          </a:p>
        </p:txBody>
      </p:sp>
      <p:sp>
        <p:nvSpPr>
          <p:cNvPr id="2" name="PoljeZBesedilom 1">
            <a:extLst>
              <a:ext uri="{FF2B5EF4-FFF2-40B4-BE49-F238E27FC236}">
                <a16:creationId xmlns:a16="http://schemas.microsoft.com/office/drawing/2014/main" id="{6D38B402-F040-9AC5-2DE1-7BB216448B73}"/>
              </a:ext>
            </a:extLst>
          </p:cNvPr>
          <p:cNvSpPr txBox="1"/>
          <p:nvPr/>
        </p:nvSpPr>
        <p:spPr>
          <a:xfrm>
            <a:off x="11687235" y="632217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l-SI" dirty="0"/>
              <a:t>9</a:t>
            </a: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C5BA9F6-5AB8-0901-BE85-F23184075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839" y="2701850"/>
            <a:ext cx="9418391" cy="307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069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390</TotalTime>
  <Words>1189</Words>
  <Application>Microsoft Office PowerPoint</Application>
  <PresentationFormat>Širokozaslonsko</PresentationFormat>
  <Paragraphs>248</Paragraphs>
  <Slides>18</Slides>
  <Notes>0</Notes>
  <HiddenSlides>0</HiddenSlides>
  <MMClips>0</MMClips>
  <ScaleCrop>false</ScaleCrop>
  <HeadingPairs>
    <vt:vector size="8" baseType="variant">
      <vt:variant>
        <vt:lpstr>Uporabljene pisave</vt:lpstr>
      </vt:variant>
      <vt:variant>
        <vt:i4>8</vt:i4>
      </vt:variant>
      <vt:variant>
        <vt:lpstr>Tema</vt:lpstr>
      </vt:variant>
      <vt:variant>
        <vt:i4>1</vt:i4>
      </vt:variant>
      <vt:variant>
        <vt:lpstr>Vdelani OLE strežniki</vt:lpstr>
      </vt:variant>
      <vt:variant>
        <vt:i4>1</vt:i4>
      </vt:variant>
      <vt:variant>
        <vt:lpstr>Naslovi diapozitivov</vt:lpstr>
      </vt:variant>
      <vt:variant>
        <vt:i4>18</vt:i4>
      </vt:variant>
    </vt:vector>
  </HeadingPairs>
  <TitlesOfParts>
    <vt:vector size="28" baseType="lpstr">
      <vt:lpstr>Akko Std Medium</vt:lpstr>
      <vt:lpstr>Akko Std Thin</vt:lpstr>
      <vt:lpstr>Aptos</vt:lpstr>
      <vt:lpstr>Arial</vt:lpstr>
      <vt:lpstr>Calibri</vt:lpstr>
      <vt:lpstr>Calibri Light</vt:lpstr>
      <vt:lpstr>Times New Roman</vt:lpstr>
      <vt:lpstr>Wingdings</vt:lpstr>
      <vt:lpstr>Office Theme</vt:lpstr>
      <vt:lpstr>Document</vt:lpstr>
      <vt:lpstr>REACTIVATION, AGEING AND FISCAL SUSTAINABILITY An actuarial and GDP-oriented perspective from Slovenian long-term care  Authors: Suzanna Mežnarec-Novosel*,** David Bogataj*,**</vt:lpstr>
      <vt:lpstr>Why long-term care (LTC)  must be discussed as a fiscal issue</vt:lpstr>
      <vt:lpstr>Population ageing and macroeconomic pressure</vt:lpstr>
      <vt:lpstr>Reactivation as an economic concept</vt:lpstr>
      <vt:lpstr>Slovenian LTC reform and the MOST pilot project</vt:lpstr>
      <vt:lpstr>From standard home care to integrated LTC</vt:lpstr>
      <vt:lpstr>Care categories as fiscal categories</vt:lpstr>
      <vt:lpstr>Methodological logic of the study</vt:lpstr>
      <vt:lpstr>Annual public expenditure by care category</vt:lpstr>
      <vt:lpstr>Actuarial present value (APV) of expected public LTC expenditure</vt:lpstr>
      <vt:lpstr>Social value of reactivation</vt:lpstr>
      <vt:lpstr>Illustrative examples from the  MOST pilot sample</vt:lpstr>
      <vt:lpstr>Aggregated positive social values in the MOST sample</vt:lpstr>
      <vt:lpstr>Methodological limitations</vt:lpstr>
      <vt:lpstr>  Discussion: from care intervention to fiscal strategy   Why this is GDP-relevant</vt:lpstr>
      <vt:lpstr>Discussion: from care intervention to fiscal strategy</vt:lpstr>
      <vt:lpstr>Conclusion</vt:lpstr>
      <vt:lpstr>Future research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Marko Bencak</dc:creator>
  <cp:lastModifiedBy>Suzana Mežnarec Novosel</cp:lastModifiedBy>
  <cp:revision>17</cp:revision>
  <dcterms:created xsi:type="dcterms:W3CDTF">2019-02-28T13:41:01Z</dcterms:created>
  <dcterms:modified xsi:type="dcterms:W3CDTF">2026-06-08T13:41:25Z</dcterms:modified>
</cp:coreProperties>
</file>